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5" r:id="rId26"/>
    <p:sldId id="280" r:id="rId27"/>
    <p:sldId id="282" r:id="rId28"/>
    <p:sldId id="281" r:id="rId29"/>
    <p:sldId id="284" r:id="rId30"/>
    <p:sldId id="28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D4EC3-D5A0-7F22-65F8-6F88EBA812B3}" v="56" dt="2025-02-27T02:39:33.561"/>
    <p1510:client id="{9C715DF7-0183-D93E-118E-AE3A71D5C1BA}" v="22" dt="2025-02-27T17:01:32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E2BC6-ABF4-4272-B8BC-0F559AC177F3}" type="datetimeFigureOut"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331D3-3483-48C6-8599-B07AC6F932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2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Zoom and chrome are signed binaries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331D3-3483-48C6-8599-B07AC6F932F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9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Preventing dumping memory from lsass, which is common to retireve local passwords with mimikatz, because the attacker must first open a handle lsass and request access with process_all_access, the driver could then remove the user from accessing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331D3-3483-48C6-8599-B07AC6F932F8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9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Duplicating handle can be viable for lesser known edrs, but </a:t>
            </a:r>
            <a:r>
              <a:rPr lang="en-US" err="1">
                <a:ea typeface="Calibri"/>
                <a:cs typeface="Calibri"/>
              </a:rPr>
              <a:t>crowdstrike</a:t>
            </a:r>
            <a:r>
              <a:rPr lang="en-US">
                <a:ea typeface="Calibri"/>
                <a:cs typeface="Calibri"/>
              </a:rPr>
              <a:t> no go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Launch thread into process that is </a:t>
            </a:r>
            <a:r>
              <a:rPr lang="en-US" err="1"/>
              <a:t>legitamate</a:t>
            </a:r>
            <a:r>
              <a:rPr lang="en-US"/>
              <a:t> for </a:t>
            </a:r>
            <a:r>
              <a:rPr lang="en-US" err="1"/>
              <a:t>lsass</a:t>
            </a:r>
            <a:r>
              <a:rPr lang="en-US"/>
              <a:t> then request rights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331D3-3483-48C6-8599-B07AC6F932F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54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Named pipes used by cobalt strike, token impersonation for privilege escalation often uses named pipes. Anonymous pipes with using a sacrificial process that commonly uses anonymous pipes like </a:t>
            </a:r>
            <a:r>
              <a:rPr lang="en-US" err="1">
                <a:ea typeface="Calibri"/>
                <a:cs typeface="Calibri"/>
              </a:rPr>
              <a:t>firefox</a:t>
            </a:r>
            <a:r>
              <a:rPr lang="en-US">
                <a:ea typeface="Calibri"/>
                <a:cs typeface="Calibri"/>
              </a:rPr>
              <a:t> is the </a:t>
            </a:r>
            <a:r>
              <a:rPr lang="en-US" err="1">
                <a:ea typeface="Calibri"/>
                <a:cs typeface="Calibri"/>
              </a:rPr>
              <a:t>defacto</a:t>
            </a:r>
            <a:r>
              <a:rPr lang="en-US">
                <a:ea typeface="Calibri"/>
                <a:cs typeface="Calibri"/>
              </a:rPr>
              <a:t> technique for evading filesystem </a:t>
            </a:r>
            <a:r>
              <a:rPr lang="en-US" err="1">
                <a:ea typeface="Calibri"/>
                <a:cs typeface="Calibri"/>
              </a:rPr>
              <a:t>minifilters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331D3-3483-48C6-8599-B07AC6F932F8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6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Signatures include strings, hashes of sections of a file, imports and exports, series of opcodes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331D3-3483-48C6-8599-B07AC6F932F8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3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8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6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7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6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7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Dissecting EDR: an APT Handbook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Logan Hoag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DDEA-7C5C-3286-C826-CA652EA1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Evading Process &amp; </a:t>
            </a:r>
            <a:r>
              <a:rPr lang="en-US" err="1"/>
              <a:t>THread</a:t>
            </a:r>
            <a:r>
              <a:rPr lang="en-US"/>
              <a:t>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AEB7-3243-2653-61BF-CC48AC90F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6274-4C7A-B3F7-BA3F-F4D5950C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F945-EBD0-401B-B5B9-254C86389379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5D0B-2C8D-2B62-A916-7E29F2E7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26B37-5A03-A938-1061-755E5DEF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pic>
        <p:nvPicPr>
          <p:cNvPr id="7" name="Picture 6" descr="A diagram of process flow&#10;&#10;AI-generated content may be incorrect.">
            <a:extLst>
              <a:ext uri="{FF2B5EF4-FFF2-40B4-BE49-F238E27FC236}">
                <a16:creationId xmlns:a16="http://schemas.microsoft.com/office/drawing/2014/main" id="{A0361B99-53BB-1850-C1FF-CE90F66F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44" y="2872876"/>
            <a:ext cx="3561411" cy="26382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EACCCE-F278-19D8-7713-7B1FDBE5F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64325"/>
              </p:ext>
            </p:extLst>
          </p:nvPr>
        </p:nvGraphicFramePr>
        <p:xfrm>
          <a:off x="297873" y="3006435"/>
          <a:ext cx="6790108" cy="236991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47209">
                  <a:extLst>
                    <a:ext uri="{9D8B030D-6E8A-4147-A177-3AD203B41FA5}">
                      <a16:colId xmlns:a16="http://schemas.microsoft.com/office/drawing/2014/main" val="1892954523"/>
                    </a:ext>
                  </a:extLst>
                </a:gridCol>
                <a:gridCol w="4642899">
                  <a:extLst>
                    <a:ext uri="{9D8B030D-6E8A-4147-A177-3AD203B41FA5}">
                      <a16:colId xmlns:a16="http://schemas.microsoft.com/office/drawing/2014/main" val="216059068"/>
                    </a:ext>
                  </a:extLst>
                </a:gridCol>
              </a:tblGrid>
              <a:tr h="413897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149511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en-US"/>
                        <a:t>Hollowing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map -&gt; modify section -&gt; 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094041"/>
                  </a:ext>
                </a:extLst>
              </a:tr>
              <a:tr h="422563">
                <a:tc>
                  <a:txBody>
                    <a:bodyPr/>
                    <a:lstStyle/>
                    <a:p>
                      <a:r>
                        <a:rPr lang="en-US" err="1"/>
                        <a:t>Doppleganging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transact -&gt; write -&gt; map -&gt; rollback -&gt; 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4567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en-US" err="1"/>
                        <a:t>Herpaderping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write -&gt; map -&gt; modify -&gt; execute -&gt; 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803442"/>
                  </a:ext>
                </a:extLst>
              </a:tr>
              <a:tr h="705660">
                <a:tc>
                  <a:txBody>
                    <a:bodyPr/>
                    <a:lstStyle/>
                    <a:p>
                      <a:r>
                        <a:rPr lang="en-US"/>
                        <a:t>Ghosting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delete pending -&gt; write -&gt; map -&gt; close(delete) -&gt; 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16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26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8FBD-FAC0-1447-79AB-5C02C61A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0128-42E2-A02E-BE2E-979B85261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Requires creation of an image that differs from the reported executable!</a:t>
            </a:r>
          </a:p>
          <a:p>
            <a:r>
              <a:rPr lang="en-US"/>
              <a:t>Heavily signatured: Mapping &amp; </a:t>
            </a:r>
            <a:r>
              <a:rPr lang="en-US" err="1"/>
              <a:t>Unmapping</a:t>
            </a:r>
            <a:r>
              <a:rPr lang="en-US"/>
              <a:t> sections, creating suspended processes</a:t>
            </a:r>
          </a:p>
          <a:p>
            <a:r>
              <a:rPr lang="en-US"/>
              <a:t>Attackers may be able to alter the PEB, but not the EPROCESS structure</a:t>
            </a:r>
          </a:p>
          <a:p>
            <a:r>
              <a:rPr lang="en-US"/>
              <a:t>Important Attributes: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ImageFileName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ImageFilePointer.FileName</a:t>
            </a:r>
            <a:r>
              <a:rPr lang="en-US" b="0"/>
              <a:t>: Win32 </a:t>
            </a:r>
            <a:r>
              <a:rPr lang="en-US" b="0" err="1"/>
              <a:t>filepath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SeAuditProcessCreationInfo.ImageFileName</a:t>
            </a:r>
            <a:r>
              <a:rPr lang="en-US" b="0"/>
              <a:t>: Full NT path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ImagePathHash</a:t>
            </a:r>
            <a:r>
              <a:rPr lang="en-US" b="0"/>
              <a:t>: Hashed NT path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77486-911B-A420-573B-3AAFA66B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4D46-2C8F-4C6C-916E-3D1ADD7A1A5B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85B04-A482-0E52-0EE8-EA53091F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20357-DB28-6F68-A5AD-D3072A40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D7FA-17CD-4A41-6008-CEC3B4D4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Process Image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855B-E1A5-657D-8547-9E0B73CC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Is the </a:t>
            </a:r>
            <a:r>
              <a:rPr lang="en-US" err="1"/>
              <a:t>SeAuditProcessCreationInfo.ImageFileName</a:t>
            </a:r>
            <a:r>
              <a:rPr lang="en-US"/>
              <a:t> empty?</a:t>
            </a:r>
          </a:p>
          <a:p>
            <a:r>
              <a:rPr lang="en-US"/>
              <a:t>Is </a:t>
            </a:r>
            <a:r>
              <a:rPr lang="en-US" err="1"/>
              <a:t>ImageFileName</a:t>
            </a:r>
            <a:r>
              <a:rPr lang="en-US"/>
              <a:t> a .</a:t>
            </a:r>
            <a:r>
              <a:rPr lang="en-US" err="1"/>
              <a:t>tmp</a:t>
            </a:r>
            <a:r>
              <a:rPr lang="en-US"/>
              <a:t> file?</a:t>
            </a:r>
          </a:p>
          <a:p>
            <a:r>
              <a:rPr lang="en-US"/>
              <a:t>Does the VAD mapped allocations show a .</a:t>
            </a:r>
            <a:r>
              <a:rPr lang="en-US" err="1"/>
              <a:t>tmp</a:t>
            </a:r>
            <a:r>
              <a:rPr lang="en-US"/>
              <a:t> file?</a:t>
            </a:r>
          </a:p>
          <a:p>
            <a:r>
              <a:rPr lang="en-US" b="1"/>
              <a:t>Mismatch between a process's PEB &amp; contents of EPROCESS == take ACTION!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9465-4C18-3A75-4652-FE27C965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2FC3-0A12-4410-96E4-2526B4FE4549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A042-AB4D-EA34-D120-16789333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C800D-5739-1B11-9651-B016E2FA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9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BF2B-E7A3-88AF-9E3B-B9CF219E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Kernel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3D95D6-F7D7-52AD-6752-88B0B0E6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682" y="2286000"/>
            <a:ext cx="6246202" cy="3810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4159B-985A-818D-1E00-9DBF756A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B0-C707-40F0-B597-7078F8B90E98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7BA7D-8869-55B5-35E6-E08DE34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1F90-AC3B-ED8C-07AF-9EC1CF5F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2B1D-46D2-25CB-9B7A-B418EC01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BE44-45DF-94D1-7400-8AC3C88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Don't use process image modification!</a:t>
            </a:r>
          </a:p>
          <a:p>
            <a:r>
              <a:rPr lang="en-US" dirty="0"/>
              <a:t>Avoid causing process &amp; thread notifications</a:t>
            </a:r>
          </a:p>
          <a:p>
            <a:r>
              <a:rPr lang="en-US" dirty="0"/>
              <a:t>Only create if it makes sense: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Sysmon.exe creates a thread in chrome.exe</a:t>
            </a:r>
          </a:p>
          <a:p>
            <a:r>
              <a:rPr lang="en-US" dirty="0"/>
              <a:t>Have other benign applications do the dirty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6513B-8C6E-DCB8-E680-726A8ECD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3347-1C1D-4EDC-A0FD-5637E559C179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A925-BF01-502E-9EEB-92AE446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CFA22-6422-1342-72F2-537E40DC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EE67-3CEE-F835-0F71-8D0A891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C4CF-4ED4-85B0-C66E-53F74099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Callback routine registered with </a:t>
            </a:r>
            <a:r>
              <a:rPr lang="en-US" err="1"/>
              <a:t>nt!ObRegisterCallbacks</a:t>
            </a:r>
            <a:r>
              <a:rPr lang="en-US"/>
              <a:t>()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Called when opening a handle to a process, thread, desktop, etc.</a:t>
            </a:r>
          </a:p>
          <a:p>
            <a:r>
              <a:rPr lang="en-US"/>
              <a:t>EDR Kernel Developer must decide: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What type of object to monitor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What operation to monitor: handle creation or duplication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PreOperation</a:t>
            </a:r>
            <a:r>
              <a:rPr lang="en-US" b="0"/>
              <a:t> vs </a:t>
            </a:r>
            <a:r>
              <a:rPr lang="en-US" b="0" err="1"/>
              <a:t>PostOperation</a:t>
            </a:r>
            <a:r>
              <a:rPr lang="en-US" b="0"/>
              <a:t> callback routine</a:t>
            </a:r>
            <a:endParaRPr lang="en-US"/>
          </a:p>
          <a:p>
            <a:r>
              <a:rPr lang="en-US"/>
              <a:t>Important </a:t>
            </a:r>
            <a:r>
              <a:rPr lang="en-US" err="1"/>
              <a:t>PreOperation</a:t>
            </a:r>
            <a:r>
              <a:rPr lang="en-US"/>
              <a:t> Information Obtained: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Pointer to the desired object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OB_PRE_OPERATION_PARAMETERS structure: </a:t>
            </a:r>
            <a:r>
              <a:rPr lang="en-US" b="0" err="1"/>
              <a:t>DesiredAccess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7890D-2D13-17E5-14B6-7CE3FCB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179E-7C03-4C3C-BDF4-505ACD464704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230D-2C2D-1CB3-3917-D9208C89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5FED9-0059-CC7D-16F9-C5AEDFE6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6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B155-E1C9-D912-252F-9030C142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EDR logic against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1085-8165-A7F1-540D-BDF58265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Duplicating a handle with the necessary privileges</a:t>
            </a:r>
          </a:p>
          <a:p>
            <a:r>
              <a:rPr lang="en-US"/>
              <a:t>Enumerate list of open handles on the system with </a:t>
            </a:r>
            <a:r>
              <a:rPr lang="en-US" err="1"/>
              <a:t>ntdll!NtQuerySystemInformation</a:t>
            </a:r>
            <a:r>
              <a:rPr lang="en-US"/>
              <a:t>()</a:t>
            </a:r>
          </a:p>
          <a:p>
            <a:r>
              <a:rPr lang="en-US"/>
              <a:t>Obtain Image Name -&gt; Check Access Rights -&gt; Benefit?!?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2C771-F34B-FAF1-2C9B-D5F38FAA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F0001-3293-4AF9-9996-25DE77586590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420E-BB1A-E2ED-3A6D-B7C0ACDD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8A59-BA35-5E29-CC51-13B4427C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F9A2839-1BDE-9AFF-ACD8-9C0F785A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82" y="3710420"/>
            <a:ext cx="5659582" cy="26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4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3FB4-57E5-21C6-4EAF-BA6AE28D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load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C2F6-00E0-A7DC-2271-07B28CC2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 executable, DLL, or Driver is loaded into memory -&gt; </a:t>
            </a:r>
            <a:r>
              <a:rPr lang="en-US" err="1"/>
              <a:t>nt!PsSetLoadImageNotifyRoutine</a:t>
            </a:r>
            <a:r>
              <a:rPr lang="en-US"/>
              <a:t>()</a:t>
            </a:r>
          </a:p>
          <a:p>
            <a:r>
              <a:rPr lang="en-US"/>
              <a:t>Technically a "</a:t>
            </a:r>
            <a:r>
              <a:rPr lang="en-US" err="1"/>
              <a:t>PostOperation</a:t>
            </a:r>
            <a:r>
              <a:rPr lang="en-US"/>
              <a:t>" callback</a:t>
            </a:r>
          </a:p>
          <a:p>
            <a:r>
              <a:rPr lang="en-US"/>
              <a:t>Generally used for further investigation: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Provided the </a:t>
            </a:r>
            <a:r>
              <a:rPr lang="en-US" b="0" err="1"/>
              <a:t>ImageBase</a:t>
            </a:r>
            <a:r>
              <a:rPr lang="en-US" b="0"/>
              <a:t> address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Useful for placing User Mode DLL Hooks</a:t>
            </a:r>
          </a:p>
          <a:p>
            <a:r>
              <a:rPr lang="en-US"/>
              <a:t>KAPC Injection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131ED-7B7A-ED4D-FF6B-69FFB7CC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0617F-4CA3-47C7-92B0-70A31CFDB8C0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D162-0C44-B2DD-6073-7C86EC4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94B54-9BC4-5B8A-F795-D15D397D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C9BB-4029-FE3B-55E6-860C0AD1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Filesystem </a:t>
            </a:r>
            <a:r>
              <a:rPr lang="en-US" err="1"/>
              <a:t>Minifilters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EC67-677D-37D1-397F-17427168C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Filesystem I/O Events: Creating files, Reading Files, Creating Named Pipes, etc.</a:t>
            </a:r>
          </a:p>
          <a:p>
            <a:r>
              <a:rPr lang="en-US"/>
              <a:t>Often works with the Agent Scanner</a:t>
            </a:r>
          </a:p>
          <a:p>
            <a:r>
              <a:rPr lang="en-US"/>
              <a:t>Common Detections: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Filesystem Canaries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Catching Named Pipe creation from atypical processes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782D-3DFB-8782-EDB8-0F4DA1AD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1C13-2DE6-4AF9-9C86-4E958BCED033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C3FA7-2210-1E43-3F78-767E0C2E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2C5C7-E767-2050-C099-4FD2056C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9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16C9-0BB8-91D5-1A94-4BAC8A80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12B5-9A4E-FD50-420F-0B3FFDA4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Host-based integration allows for more context: Originating Process, User, Activities prior</a:t>
            </a:r>
          </a:p>
          <a:p>
            <a:r>
              <a:rPr lang="en-US"/>
              <a:t>Modern Filters utilize the Windows Filtering Platform (WFP)</a:t>
            </a:r>
          </a:p>
          <a:p>
            <a:r>
              <a:rPr lang="en-US"/>
              <a:t>Filtering at the Network &amp; Transport layer</a:t>
            </a:r>
          </a:p>
          <a:p>
            <a:r>
              <a:rPr lang="en-US"/>
              <a:t>Deep-packet inspection through Callout Drivers</a:t>
            </a:r>
          </a:p>
          <a:p>
            <a:r>
              <a:rPr lang="en-US"/>
              <a:t>Examples: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An atypical process establishing connections to multiple ports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Unsigned process making outbound network connections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Large data transfers to cloud domains from an unknown process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A881-4D1E-177C-93EF-484F2CB4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B55A9-D86A-446C-98D8-96FAC7A2DA2B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44A65-05C6-0A4D-8988-45048B20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55D25-1DF8-9299-412D-6EDC77E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6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B574-9974-0EE9-7EF1-D5A0A543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err="1"/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C137B-2073-5278-EE1D-67155CA72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9339520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Purdue Cybersecurity Graduate in May</a:t>
            </a:r>
          </a:p>
          <a:p>
            <a:r>
              <a:rPr lang="en-US" dirty="0"/>
              <a:t>OSCP Certified</a:t>
            </a:r>
          </a:p>
          <a:p>
            <a:r>
              <a:rPr lang="en-US" dirty="0"/>
              <a:t>Avid Golfer &amp; Musician</a:t>
            </a:r>
          </a:p>
          <a:p>
            <a:r>
              <a:rPr lang="en-US" dirty="0"/>
              <a:t>New tech &amp; Startups</a:t>
            </a:r>
          </a:p>
          <a:p>
            <a:r>
              <a:rPr lang="en-US" dirty="0"/>
              <a:t>Research Topics:</a:t>
            </a:r>
          </a:p>
          <a:p>
            <a:pPr marL="560070" lvl="1" indent="-285750">
              <a:buFont typeface="Arial"/>
              <a:buChar char="•"/>
            </a:pPr>
            <a:r>
              <a:rPr lang="en-US" sz="1800" b="0" dirty="0"/>
              <a:t>AV/EDR bypasses</a:t>
            </a:r>
          </a:p>
          <a:p>
            <a:pPr marL="560070" lvl="1" indent="-285750">
              <a:buFont typeface="Arial"/>
              <a:buChar char="•"/>
            </a:pPr>
            <a:r>
              <a:rPr lang="en-US" sz="1800" b="0" dirty="0"/>
              <a:t>Low Level Security</a:t>
            </a:r>
          </a:p>
          <a:p>
            <a:pPr marL="560070" lvl="1" indent="-285750">
              <a:buFont typeface="Arial"/>
              <a:buChar char="•"/>
            </a:pPr>
            <a:r>
              <a:rPr lang="en-US" sz="1800" b="0" dirty="0"/>
              <a:t>AI/ML Integration</a:t>
            </a:r>
          </a:p>
          <a:p>
            <a:pPr marL="560070" lvl="1" indent="-285750">
              <a:buFont typeface="Arial"/>
            </a:pPr>
            <a:endParaRPr lang="en-US" sz="1800" b="0"/>
          </a:p>
          <a:p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17A23B3C-3243-8460-1740-EC9D849E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1BC1A4-D935-4D02-B79D-4EAF37E6BA33}" type="datetime1">
              <a:pPr>
                <a:spcAft>
                  <a:spcPts val="600"/>
                </a:spcAft>
              </a:pPr>
              <a:t>2/28/2025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950CE4A-3201-2C0C-5897-4879C928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CB07823-93BF-C1CA-13C2-9C5E9498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6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BAA-34D5-2692-B088-CA02DFC2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WFP Architecture</a:t>
            </a:r>
          </a:p>
        </p:txBody>
      </p:sp>
      <p:pic>
        <p:nvPicPr>
          <p:cNvPr id="7" name="Content Placeholder 6" descr="Guided tour inside WinDefender's network inspection driver - Quarkslab's  blog">
            <a:extLst>
              <a:ext uri="{FF2B5EF4-FFF2-40B4-BE49-F238E27FC236}">
                <a16:creationId xmlns:a16="http://schemas.microsoft.com/office/drawing/2014/main" id="{214DB3C2-AEDD-62CA-B6BD-8536B8AB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206" y="2186007"/>
            <a:ext cx="7324171" cy="38101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D96C-1856-2893-C974-238CA6E2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63ABB-76EE-4FF4-A1FE-FE93CDD1F4B3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DB3B3-6CE7-C1F4-8E2E-DACA003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8DF8-1BA4-E31B-2ED7-2668A55F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EADA-5042-6728-2BBF-BE348BAF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User-mode DLL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D5AA-9810-1AF7-8781-09045ADA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Usually hooked in NTDLL before </a:t>
            </a:r>
            <a:r>
              <a:rPr lang="en-US" err="1"/>
              <a:t>syscall</a:t>
            </a:r>
            <a:endParaRPr lang="en-US"/>
          </a:p>
          <a:p>
            <a:r>
              <a:rPr lang="en-US"/>
              <a:t>Typical functions hooked: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>
                <a:ea typeface="+mn-lt"/>
                <a:cs typeface="+mn-lt"/>
              </a:rPr>
              <a:t>NtAllocateVirtualMemory</a:t>
            </a:r>
            <a:r>
              <a:rPr lang="en-US" b="0">
                <a:ea typeface="+mn-lt"/>
                <a:cs typeface="+mn-lt"/>
              </a:rPr>
              <a:t>()</a:t>
            </a:r>
          </a:p>
          <a:p>
            <a:pPr marL="560070" lvl="1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NtProtectVirtualMemory()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>
                <a:ea typeface="+mn-lt"/>
                <a:cs typeface="+mn-lt"/>
              </a:rPr>
              <a:t>NtQueueApcThread</a:t>
            </a:r>
            <a:r>
              <a:rPr lang="en-US" b="0">
                <a:ea typeface="+mn-lt"/>
                <a:cs typeface="+mn-lt"/>
              </a:rPr>
              <a:t>()</a:t>
            </a:r>
          </a:p>
          <a:p>
            <a:r>
              <a:rPr lang="en-US"/>
              <a:t>Can be extremely valuable to EDR: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Arguments passed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Desired memory access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Security checks before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78392-B7D0-92B9-20EE-84084453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429A9-6A58-4EC2-8F21-111FD1584097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AC534-92C6-5AE8-C2BE-BDDE32BF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AEC5-258C-17E3-FEBD-CC6B91F9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21</a:t>
            </a:fld>
            <a:endParaRPr lang="en-US"/>
          </a:p>
        </p:txBody>
      </p:sp>
      <p:pic>
        <p:nvPicPr>
          <p:cNvPr id="7" name="Picture 6" descr="An Introduction to Bypassing User Mode EDR Hooks">
            <a:extLst>
              <a:ext uri="{FF2B5EF4-FFF2-40B4-BE49-F238E27FC236}">
                <a16:creationId xmlns:a16="http://schemas.microsoft.com/office/drawing/2014/main" id="{7EB6BAD5-EB5C-32F0-556E-627EE2FE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532" y="2364698"/>
            <a:ext cx="5435182" cy="36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6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3A69-591D-839F-CC9D-6752D6AE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LDr</a:t>
            </a:r>
            <a:r>
              <a:rPr lang="en-US"/>
              <a:t> Initialize </a:t>
            </a:r>
            <a:r>
              <a:rPr lang="en-US" err="1"/>
              <a:t>Thunk</a:t>
            </a:r>
            <a:r>
              <a:rPr lang="en-US"/>
              <a:t> Call graph</a:t>
            </a: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0D84C95-D36D-B2C8-4285-B6F187EA8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627" y="2173574"/>
            <a:ext cx="6582773" cy="41847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57BA7-4654-1521-6AEF-59E0CB88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9A120-5D84-4714-A2DE-E2F3C14EBAC8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EB0E9-6990-E989-968E-7AAACA11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F9C1C-3199-C814-AA2C-33F6C282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809B-CA2E-DAB0-9287-76FACC87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Defeating API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1612-3554-5DF3-9B85-D13E8347B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have been HUNDREDS of bypass techniques over the years</a:t>
            </a:r>
          </a:p>
          <a:p>
            <a:r>
              <a:rPr lang="en-US" dirty="0"/>
              <a:t>Cat &amp; mouse game between attackers &amp; defenders: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b="0" dirty="0"/>
              <a:t>Direct </a:t>
            </a:r>
            <a:r>
              <a:rPr lang="en-US" b="0" err="1"/>
              <a:t>Syscalls</a:t>
            </a:r>
            <a:r>
              <a:rPr lang="en-US" b="0" dirty="0"/>
              <a:t>, June 2019 / Detections: May 2023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b="0" dirty="0"/>
              <a:t>Indirect </a:t>
            </a:r>
            <a:r>
              <a:rPr lang="en-US" b="0" dirty="0" err="1"/>
              <a:t>Syscalls</a:t>
            </a:r>
            <a:r>
              <a:rPr lang="en-US" b="0" dirty="0"/>
              <a:t>, June 2021 / Detections: February 2024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b="0" dirty="0" err="1"/>
              <a:t>Syscalls</a:t>
            </a:r>
            <a:r>
              <a:rPr lang="en-US" b="0" dirty="0"/>
              <a:t> via Vector Exception Handlers: August 2022 / Detections: July 2024?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b="0" dirty="0"/>
              <a:t>Early Cascade Injection: October 2024 / Detections: None</a:t>
            </a:r>
          </a:p>
          <a:p>
            <a:r>
              <a:rPr lang="en-US" dirty="0"/>
              <a:t>Using custom functions rather than the WINAPI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Ex. </a:t>
            </a:r>
            <a:r>
              <a:rPr lang="en-US" b="0" dirty="0">
                <a:ea typeface="+mn-lt"/>
                <a:cs typeface="+mn-lt"/>
              </a:rPr>
              <a:t>custom </a:t>
            </a:r>
            <a:r>
              <a:rPr lang="en-US" b="0" dirty="0" err="1">
                <a:ea typeface="+mn-lt"/>
                <a:cs typeface="+mn-lt"/>
              </a:rPr>
              <a:t>GetModuleHandle</a:t>
            </a:r>
            <a:r>
              <a:rPr lang="en-US" b="0" dirty="0">
                <a:ea typeface="+mn-lt"/>
                <a:cs typeface="+mn-lt"/>
              </a:rPr>
              <a:t>() &amp; </a:t>
            </a:r>
            <a:r>
              <a:rPr lang="en-US" b="0" dirty="0" err="1">
                <a:ea typeface="+mn-lt"/>
                <a:cs typeface="+mn-lt"/>
              </a:rPr>
              <a:t>GetProcAddress</a:t>
            </a:r>
            <a:r>
              <a:rPr lang="en-US" b="0" dirty="0">
                <a:ea typeface="+mn-lt"/>
                <a:cs typeface="+mn-lt"/>
              </a:rPr>
              <a:t>()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C0DF3-F188-F9B6-4B0A-AA7EC549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1F38-C6A2-4B50-A65D-66DCF405DE76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35E4F-2E85-29AB-90C1-E4D4E353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D1CC-479D-016A-4EA5-F6F31C1D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D79-F2AE-B870-97CC-AB563A40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Anti-virus (</a:t>
            </a:r>
            <a:r>
              <a:rPr lang="en-US" err="1"/>
              <a:t>SCanners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36B4A-720F-2909-6A4D-DCF4E080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Paired with the Filesystem </a:t>
            </a:r>
            <a:r>
              <a:rPr lang="en-US" err="1"/>
              <a:t>Minifilter</a:t>
            </a:r>
            <a:r>
              <a:rPr lang="en-US" dirty="0"/>
              <a:t> &amp; Kernel Driver Agent</a:t>
            </a:r>
          </a:p>
          <a:p>
            <a:r>
              <a:rPr lang="en-US" dirty="0"/>
              <a:t>Historically using "signatures" for rulesets </a:t>
            </a:r>
          </a:p>
          <a:p>
            <a:r>
              <a:rPr lang="en-US" dirty="0"/>
              <a:t>Over 200,000 signatures alone in Microsoft Defender</a:t>
            </a:r>
          </a:p>
          <a:p>
            <a:r>
              <a:rPr lang="en-US" dirty="0"/>
              <a:t>Majority of EDR's implement thousands of YARA rules</a:t>
            </a:r>
          </a:p>
          <a:p>
            <a:r>
              <a:rPr lang="en-US" dirty="0"/>
              <a:t>However, the game has changed...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2DA9-3CB8-3DE8-A4DF-EE67AFE9D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9D29-88AC-460F-99A9-59D24032E72F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63948-619C-D52B-39A9-86485A85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E391E-95C2-A3FA-E0FF-D117D798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6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C3E-5A90-E54B-4900-FB633AA0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1279-B9D2-ABE2-E1F9-7C9160F5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009959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Models trained on static &amp; heuristic attributes</a:t>
            </a:r>
          </a:p>
          <a:p>
            <a:r>
              <a:rPr lang="en-US" dirty="0"/>
              <a:t>Static features: binary entropy, headers, imports, exports, strings, stub data</a:t>
            </a:r>
          </a:p>
          <a:p>
            <a:r>
              <a:rPr lang="en-US" dirty="0"/>
              <a:t>Heuristic features: API call sequences, Process Tree, Network Traffic</a:t>
            </a:r>
          </a:p>
          <a:p>
            <a:r>
              <a:rPr lang="en-US" dirty="0"/>
              <a:t>Achieved ~92% accuracy </a:t>
            </a:r>
            <a:r>
              <a:rPr lang="en-US"/>
              <a:t>off</a:t>
            </a:r>
            <a:r>
              <a:rPr lang="en-US" dirty="0"/>
              <a:t> static features alone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617E1-8AA8-A9EA-89C8-F4DC73FC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F506-BBBB-44AB-8D6B-6690AFAA4003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9E32-1A6D-EA1A-83B8-D12E427C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58DE-5D75-B28B-BD16-A841B31D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25</a:t>
            </a:fld>
            <a:endParaRPr lang="en-US"/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99EFAC8-F392-F825-D3FE-C58E7B08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19" y="2451284"/>
            <a:ext cx="2672687" cy="1347013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DD420CD-748D-1F78-DCF4-B00898CA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34" y="3933603"/>
            <a:ext cx="2465203" cy="1814328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456BCF-C70E-41A7-34F8-CA1B64889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01" y="2202859"/>
            <a:ext cx="2481005" cy="34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3005-BDFF-771C-A5FF-922EA1D4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Flying under the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C722C-42C4-2448-E470-37329E7D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Static: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String / API Hashing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Pseudo Handles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Payload Encryption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Compile Time Hashing / Generation of Keys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Lower Binary Entropy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Removal of the CRT Library (Very hard)</a:t>
            </a:r>
          </a:p>
          <a:p>
            <a:r>
              <a:rPr lang="en-US" dirty="0"/>
              <a:t>Dynamic / Heuristic: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Execution through BOF's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Call Stack Spoofing</a:t>
            </a:r>
          </a:p>
          <a:p>
            <a:pPr marL="560070" lvl="1" indent="-285750">
              <a:buFont typeface="Arial"/>
              <a:buChar char="•"/>
            </a:pPr>
            <a:r>
              <a:rPr lang="en-US" b="0" dirty="0"/>
              <a:t>Sleep Obfuscation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817E-B97E-6D30-5F33-4B63AAA4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806-8B3F-4846-AC60-6E459E539FAB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D5D2B-62F4-C793-9FDB-2B71710B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525E3-C79D-2E53-36F9-2EAA615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C8F6-607E-EEBE-EA5F-5BDD42E1F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139" y="2722950"/>
            <a:ext cx="6991336" cy="1860784"/>
          </a:xfrm>
        </p:spPr>
        <p:txBody>
          <a:bodyPr anchor="t">
            <a:noAutofit/>
          </a:bodyPr>
          <a:lstStyle/>
          <a:p>
            <a:pPr algn="ctr"/>
            <a:r>
              <a:rPr lang="en-US" sz="8000"/>
              <a:t>THE PAYLOAD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21DBE-EBB2-CBBC-4730-73FC3447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CCB2E06-6159-4093-9687-AFB76593FF3A}" type="datetime1">
              <a:pPr>
                <a:spcAft>
                  <a:spcPts val="600"/>
                </a:spcAft>
              </a:pPr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AFC0-9B54-60C9-CE8B-A2C07A7F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DCD1-F38D-5FE9-CD1F-848DAF7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1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87463DC-F821-68B0-0631-8FBC74D6A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398358"/>
              </p:ext>
            </p:extLst>
          </p:nvPr>
        </p:nvGraphicFramePr>
        <p:xfrm>
          <a:off x="341767" y="304800"/>
          <a:ext cx="6363762" cy="621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81881">
                  <a:extLst>
                    <a:ext uri="{9D8B030D-6E8A-4147-A177-3AD203B41FA5}">
                      <a16:colId xmlns:a16="http://schemas.microsoft.com/office/drawing/2014/main" val="2083773552"/>
                    </a:ext>
                  </a:extLst>
                </a:gridCol>
                <a:gridCol w="3181881">
                  <a:extLst>
                    <a:ext uri="{9D8B030D-6E8A-4147-A177-3AD203B41FA5}">
                      <a16:colId xmlns:a16="http://schemas.microsoft.com/office/drawing/2014/main" val="2688529174"/>
                    </a:ext>
                  </a:extLst>
                </a:gridCol>
              </a:tblGrid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Defense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Evasion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700080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Process &amp; Thread Notifications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Inject to/from a process that makes sense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91412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Object Notifications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Launch thread into process that is legitimate for </a:t>
                      </a:r>
                      <a:r>
                        <a:rPr lang="en-US" sz="1800" u="none" strike="noStrike" noProof="0" dirty="0" err="1"/>
                        <a:t>lsass</a:t>
                      </a:r>
                      <a:r>
                        <a:rPr lang="en-US" sz="1800" u="none" strike="noStrike" noProof="0" dirty="0"/>
                        <a:t> then request rights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1915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Network 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check in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41262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User-Mode DLL 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Cascade Injection + </a:t>
                      </a:r>
                      <a:r>
                        <a:rPr lang="en-US" dirty="0" err="1"/>
                        <a:t>Syscalls</a:t>
                      </a:r>
                      <a:r>
                        <a:rPr lang="en-US" dirty="0"/>
                        <a:t> via VEH + HWBPs + Custom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17832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YARA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dirty="0"/>
                        <a:t>String / API Hashing, Pseudo Handles, Payload Encryption, Compile Time Hashing / Generation of Keys, Lower Binary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376690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Heuristic Scanning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Execution utilizing BOFs, Call Stack Spoofing, Sleep Obfuscation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066744"/>
                  </a:ext>
                </a:extLst>
              </a:tr>
              <a:tr h="310352">
                <a:tc>
                  <a:txBody>
                    <a:bodyPr/>
                    <a:lstStyle/>
                    <a:p>
                      <a:r>
                        <a:rPr lang="en-US" dirty="0"/>
                        <a:t>AI / ML Scanning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execution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1319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02E87-DF00-CF9A-34CB-3C96C939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5FA4-F978-460C-ADD2-40733DE4457C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D800-59AE-4125-9345-73EE63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BB9E-2CF0-CE16-8E88-9CA12240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28</a:t>
            </a:fld>
            <a:endParaRPr lang="en-US"/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A9723548-1B41-EB78-3027-B47B3952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22" y="875166"/>
            <a:ext cx="4141220" cy="51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1C24-BF98-3EEF-DAF5-CE8C5C06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B8A14-37FD-64BA-176D-03411FEB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716B-BE08-44EB-A71B-78B13848B91D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6CDE-7FE9-B49F-498B-97CA2DD1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A060-A14B-2E54-4568-2B9A92DB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29</a:t>
            </a:fld>
            <a:endParaRPr lang="en-US"/>
          </a:p>
        </p:txBody>
      </p:sp>
      <p:pic>
        <p:nvPicPr>
          <p:cNvPr id="8" name="draper - demo">
            <a:hlinkClick r:id="" action="ppaction://media"/>
            <a:extLst>
              <a:ext uri="{FF2B5EF4-FFF2-40B4-BE49-F238E27FC236}">
                <a16:creationId xmlns:a16="http://schemas.microsoft.com/office/drawing/2014/main" id="{B8A1BA4F-3330-DB9B-FB5E-38127C564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6945" y="2237509"/>
            <a:ext cx="6948055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7FC7-7ED4-B8D4-98F8-4B0EF321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A5811-60CE-CA92-DFD3-B7B9F4FB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EDR Architecture</a:t>
            </a:r>
            <a:endParaRPr lang="en-US"/>
          </a:p>
          <a:p>
            <a:r>
              <a:rPr lang="en-US" dirty="0"/>
              <a:t>Kernel Driver Callbacks</a:t>
            </a:r>
          </a:p>
          <a:p>
            <a:r>
              <a:rPr lang="en-US" dirty="0"/>
              <a:t>Filesystem </a:t>
            </a:r>
            <a:r>
              <a:rPr lang="en-US" err="1"/>
              <a:t>Minifilters</a:t>
            </a:r>
            <a:endParaRPr lang="en-US"/>
          </a:p>
          <a:p>
            <a:r>
              <a:rPr lang="en-US" dirty="0"/>
              <a:t>Network Filters</a:t>
            </a:r>
          </a:p>
          <a:p>
            <a:r>
              <a:rPr lang="en-US" dirty="0"/>
              <a:t>User-Mode DLL Hooks</a:t>
            </a:r>
          </a:p>
          <a:p>
            <a:r>
              <a:rPr lang="en-US" dirty="0"/>
              <a:t>Scanners</a:t>
            </a:r>
          </a:p>
          <a:p>
            <a:r>
              <a:rPr lang="en-US" dirty="0"/>
              <a:t>Final Payload</a:t>
            </a:r>
          </a:p>
          <a:p>
            <a:r>
              <a:rPr lang="en-US" dirty="0"/>
              <a:t>Demonstration &amp;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7A14C-3183-FB6A-6A5F-B4C836CC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28B2-19D7-415F-93C1-F858D3D4478E}" type="datetime1"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D1D4F-3865-0EAB-6FA9-BF70BAD4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DD573-18A0-6633-57C6-7FF0629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8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4A58-64B9-54FB-AFAC-5EFA694A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9D61BB-7B43-9238-1767-9894A0B12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068" y="2048882"/>
            <a:ext cx="7804526" cy="41318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6D85-DC0F-4171-AF77-238A21E4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4F41-C712-4DBF-9AB8-172C13DC84A6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A721-F642-C65A-4195-FCDD7D26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B3446-C7B0-77F6-7DC1-9199A307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02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0C57-6602-62A0-1C9A-3E5785C8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904" y="3004182"/>
            <a:ext cx="9238434" cy="861383"/>
          </a:xfrm>
        </p:spPr>
        <p:txBody>
          <a:bodyPr/>
          <a:lstStyle/>
          <a:p>
            <a:pPr algn="ctr"/>
            <a:r>
              <a:rPr lang="en-US" sz="8000" dirty="0"/>
              <a:t>THANK </a:t>
            </a:r>
            <a:r>
              <a:rPr lang="en-US" sz="8000" err="1"/>
              <a:t>yoU</a:t>
            </a:r>
            <a:endParaRPr lang="en-US" sz="8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FE5A3-270B-0CAF-2A79-4D221E86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6C5E-0FF4-44D6-A733-EF79D5E7D58F}" type="datetime1"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CD647-9250-F2D5-B174-B9A9A6C7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AB51B-8847-1BC1-809A-BBA6AEBA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8720-461F-8289-C4DD-C7751573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4CA-4C13-A423-EACC-0A5C2487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AB0D-4AB7-4B3E-BE79-059E0CA001C4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DC3A7-B000-756E-A1BF-3496A079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686D1-0E5D-BE32-DDFD-3181A22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/>
          </a:p>
        </p:txBody>
      </p:sp>
      <p:pic>
        <p:nvPicPr>
          <p:cNvPr id="10" name="Content Placeholder 9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7531B29F-EBD0-A6F6-C407-18C462E6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783" y="2419350"/>
            <a:ext cx="5334000" cy="3543300"/>
          </a:xfrm>
        </p:spPr>
      </p:pic>
    </p:spTree>
    <p:extLst>
      <p:ext uri="{BB962C8B-B14F-4D97-AF65-F5344CB8AC3E}">
        <p14:creationId xmlns:p14="http://schemas.microsoft.com/office/powerpoint/2010/main" val="130032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89F7-31B6-78AD-9204-95D07447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EDR ARCHITECTURE</a:t>
            </a:r>
          </a:p>
        </p:txBody>
      </p:sp>
      <p:pic>
        <p:nvPicPr>
          <p:cNvPr id="7" name="Content Placeholder 6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A1B89B77-B47D-4E94-5B05-103A8D42C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66" y="2658317"/>
            <a:ext cx="9238434" cy="30653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AD3EF-70F4-8AF1-27AF-1163448D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4605-D156-4D53-874B-E648BF53E340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4C1B4-3581-EDEA-6690-7D01E9F2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57FD-E238-B07F-632C-B4A49FAD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9F639E-10E8-BF2D-5402-C338EF646819}"/>
              </a:ext>
            </a:extLst>
          </p:cNvPr>
          <p:cNvSpPr/>
          <p:nvPr/>
        </p:nvSpPr>
        <p:spPr>
          <a:xfrm>
            <a:off x="4941870" y="3904030"/>
            <a:ext cx="1153221" cy="8229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4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8EAC-9311-1752-B3E6-313F6F19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8C6E-E7D3-F99F-4A5E-21B5E6A3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Callback routine set with </a:t>
            </a:r>
            <a:r>
              <a:rPr lang="en-US" err="1"/>
              <a:t>nt!PsSetCreateProcessNotifyRoutineEx</a:t>
            </a:r>
            <a:r>
              <a:rPr lang="en-US"/>
              <a:t>()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Process Created --&gt; </a:t>
            </a:r>
            <a:r>
              <a:rPr lang="en-US" b="0" err="1"/>
              <a:t>nt!PsCallProcessNotifyRoutines</a:t>
            </a:r>
            <a:r>
              <a:rPr lang="en-US" b="0"/>
              <a:t>()</a:t>
            </a:r>
          </a:p>
          <a:p>
            <a:r>
              <a:rPr lang="en-US"/>
              <a:t>A new callback routine is registered it is added to an array of EX_FAST_REF structures</a:t>
            </a:r>
          </a:p>
          <a:p>
            <a:r>
              <a:rPr lang="en-US"/>
              <a:t>Information Collected: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ParentProcessId</a:t>
            </a:r>
            <a:r>
              <a:rPr lang="en-US" b="0"/>
              <a:t> &amp; </a:t>
            </a:r>
            <a:r>
              <a:rPr lang="en-US" b="0" err="1"/>
              <a:t>CreatingThreadId</a:t>
            </a:r>
            <a:endParaRPr lang="en-US" b="0"/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FileObject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ImageFileName</a:t>
            </a:r>
            <a:endParaRPr lang="en-US" b="0"/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CommandLine</a:t>
            </a:r>
            <a:endParaRPr lang="en-US" b="0"/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FileOpenNameAvailable</a:t>
            </a:r>
            <a:endParaRPr lang="en-US" b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4EB8-2348-2410-B97E-87A0B5A3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9DA8-2A7A-475E-9F8E-8560CA4FC71C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F8780-E816-2467-53A9-89B9E328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0221F-BC2B-01FE-D1F7-FBE2110E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6448-F6F9-EFE7-2D52-FE5BB3AA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Enumerating Process Notifications</a:t>
            </a:r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A8C985E-68B2-245B-9222-7ECFB21C4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87" y="2498318"/>
            <a:ext cx="5943600" cy="1152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9DDB-D92F-2D38-C12C-EE03B423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BD2A-7A0C-4A68-81B1-3FA391D41F35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996F3-24FA-19EB-B02B-C4B90728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7D6C-8BF6-03F3-1DF6-DFC8FF1C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BADE14E-8AC3-0492-14A1-5984B040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8" y="3807786"/>
            <a:ext cx="5943600" cy="13335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1B0C05-1B59-0F6A-BA29-8825741F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427" y="2816447"/>
            <a:ext cx="5038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DC6B8-4F7B-32D7-F9EE-30E353B6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Elastic Endpoint Process callback</a:t>
            </a: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832305D-3A30-05EF-BED4-335FE1142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82" y="2353457"/>
            <a:ext cx="5250305" cy="28256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01CEB-D1C9-5920-E485-279CFBEB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B80F-7153-45F1-AE65-F9258374AE06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F2F2F-2648-23F3-2900-7C49A686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5D614-4B38-45B3-8BEC-592B9BD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E35B113-41D2-1B8A-C9A3-BAC44F28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68" y="2199260"/>
            <a:ext cx="5244060" cy="31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8D85-A421-AF9D-CD7E-B4D90115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FF94-0FE2-B106-B136-42EFD6A7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Callback routine set with </a:t>
            </a:r>
            <a:r>
              <a:rPr lang="en-US" err="1">
                <a:ea typeface="+mn-lt"/>
                <a:cs typeface="+mn-lt"/>
              </a:rPr>
              <a:t>nt!PsSetCreateThreadNotifyRoutine</a:t>
            </a:r>
            <a:r>
              <a:rPr lang="en-US">
                <a:ea typeface="+mn-lt"/>
                <a:cs typeface="+mn-lt"/>
              </a:rPr>
              <a:t>()</a:t>
            </a:r>
          </a:p>
          <a:p>
            <a:r>
              <a:rPr lang="en-US"/>
              <a:t>Less info available than Process Notifications</a:t>
            </a:r>
          </a:p>
          <a:p>
            <a:r>
              <a:rPr lang="en-US"/>
              <a:t>Detecting remote thread creation:</a:t>
            </a:r>
          </a:p>
          <a:p>
            <a:pPr marL="560070" lvl="1" indent="-285750">
              <a:buFont typeface="Arial"/>
              <a:buChar char="•"/>
            </a:pPr>
            <a:r>
              <a:rPr lang="en-US" b="0"/>
              <a:t>? Current Process ID == Process ID passed to Thread Callback</a:t>
            </a:r>
          </a:p>
          <a:p>
            <a:r>
              <a:rPr lang="en-US"/>
              <a:t>Parent Process ID Spoofing</a:t>
            </a:r>
          </a:p>
          <a:p>
            <a:pPr marL="560070" lvl="1" indent="-285750">
              <a:buFont typeface="Arial"/>
              <a:buChar char="•"/>
            </a:pPr>
            <a:r>
              <a:rPr lang="en-US" b="0" err="1"/>
              <a:t>CreatingThreadId.UniqueProcess</a:t>
            </a:r>
            <a:r>
              <a:rPr lang="en-US" b="0"/>
              <a:t> will contain the true PID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495F-BB89-6BA4-2A37-42A25F6C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4046-C497-4C0D-97F8-6F6E83346410}" type="datetime1"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579A9-837E-943B-5AF1-CAC6FFA8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B89D4-AC70-E1C9-F37F-69476A39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2065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PortalVTI</vt:lpstr>
      <vt:lpstr>Dissecting EDR: an APT Handbook</vt:lpstr>
      <vt:lpstr>whoami</vt:lpstr>
      <vt:lpstr>Agenda</vt:lpstr>
      <vt:lpstr>EDR Architecture</vt:lpstr>
      <vt:lpstr>Modern EDR ARCHITECTURE</vt:lpstr>
      <vt:lpstr>Process Notifications</vt:lpstr>
      <vt:lpstr>Enumerating Process Notifications</vt:lpstr>
      <vt:lpstr>Elastic Endpoint Process callback</vt:lpstr>
      <vt:lpstr>Thread Notifications</vt:lpstr>
      <vt:lpstr>Evading Process &amp; THread Notifications</vt:lpstr>
      <vt:lpstr>The problem</vt:lpstr>
      <vt:lpstr>Detecting Process Image Modification</vt:lpstr>
      <vt:lpstr>Example Kernel Detection</vt:lpstr>
      <vt:lpstr>what do we do?</vt:lpstr>
      <vt:lpstr>Object Notifications</vt:lpstr>
      <vt:lpstr>Using EDR logic against itself</vt:lpstr>
      <vt:lpstr>Image load notifications</vt:lpstr>
      <vt:lpstr>Filesystem Minifilters</vt:lpstr>
      <vt:lpstr>Network Filters</vt:lpstr>
      <vt:lpstr>WFP Architecture</vt:lpstr>
      <vt:lpstr>User-mode DLL Hooks</vt:lpstr>
      <vt:lpstr>LDr Initialize Thunk Call graph</vt:lpstr>
      <vt:lpstr>Defeating API hooks</vt:lpstr>
      <vt:lpstr>Anti-virus (SCanners)</vt:lpstr>
      <vt:lpstr>Ai/ML integration</vt:lpstr>
      <vt:lpstr>Flying under the radar</vt:lpstr>
      <vt:lpstr>THE PAYLOAD</vt:lpstr>
      <vt:lpstr>PowerPoint Presentation</vt:lpstr>
      <vt:lpstr>Demonstration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237</cp:revision>
  <dcterms:created xsi:type="dcterms:W3CDTF">2025-02-11T15:24:47Z</dcterms:created>
  <dcterms:modified xsi:type="dcterms:W3CDTF">2025-02-28T16:04:16Z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2025-02-11T15:24:53Z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9eb2e169-9a8f-4745-a06e-4833c96d1d46</vt:lpwstr>
  </property>
  <property fmtid="{D5CDD505-2E9C-101B-9397-08002B2CF9AE}" pid="8" name="MSIP_Label_4044bd30-2ed7-4c9d-9d12-46200872a97b_ContentBits">
    <vt:lpwstr>0</vt:lpwstr>
  </property>
  <property fmtid="{D5CDD505-2E9C-101B-9397-08002B2CF9AE}" pid="9" name="MSIP_Label_4044bd30-2ed7-4c9d-9d12-46200872a97b_Tag">
    <vt:lpwstr>10, 3, 0, 2</vt:lpwstr>
  </property>
</Properties>
</file>